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7"/>
  </p:notesMasterIdLst>
  <p:sldIdLst>
    <p:sldId id="258" r:id="rId2"/>
    <p:sldId id="285" r:id="rId3"/>
    <p:sldId id="298" r:id="rId4"/>
    <p:sldId id="270" r:id="rId5"/>
    <p:sldId id="291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99"/>
    <a:srgbClr val="FFFF66"/>
    <a:srgbClr val="996600"/>
    <a:srgbClr val="000000"/>
    <a:srgbClr val="FF3300"/>
    <a:srgbClr val="CCFF66"/>
    <a:srgbClr val="FFFF99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86" autoAdjust="0"/>
    <p:restoredTop sz="98532" autoAdjust="0"/>
  </p:normalViewPr>
  <p:slideViewPr>
    <p:cSldViewPr snapToGrid="0">
      <p:cViewPr>
        <p:scale>
          <a:sx n="60" d="100"/>
          <a:sy n="60" d="100"/>
        </p:scale>
        <p:origin x="-7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8EC3DE-4627-433D-B51E-5F11FAB9F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D9A05-308A-4D55-91D2-2DFEF72D27A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5735D-407F-46AF-B5D6-A33E6453DE9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5A3D0-8EEB-4FCC-B3D4-DCAE9228D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7425A-6E96-4C2B-BC6F-DAD01A83A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11A77-004B-43B2-974C-03C2A254B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DB666-81B6-4F0F-95F0-E6574D5C9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B10D2-7556-4337-848D-C3200C85D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BCB56-2BD0-48B4-B4D0-4967A72EA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CD037-7101-42C8-9B9E-78EDA1857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0A784-9871-443A-9430-9772C025B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9E93-E789-47E8-8D49-CA9B4CD93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86ECE-48B5-48BC-9509-A30796FBA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A609-7777-4B4F-8860-62768A40D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EB4B2-51BE-4958-9A7F-D5599B56A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4DF7A1D-6999-4612-B80E-E3D126A2F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916238" y="692150"/>
            <a:ext cx="2700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3600" b="1"/>
              <a:t>Tập </a:t>
            </a:r>
            <a:r>
              <a:rPr lang="vi-VN" sz="3600" b="1"/>
              <a:t>đ</a:t>
            </a:r>
            <a:r>
              <a:rPr lang="en-GB" sz="3600" b="1"/>
              <a:t>ọc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00113" y="44450"/>
            <a:ext cx="7777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3600" b="1"/>
              <a:t>Thứ    ngày    tháng    n</a:t>
            </a:r>
            <a:r>
              <a:rPr lang="vi-VN" sz="3600" b="1"/>
              <a:t>ă</a:t>
            </a:r>
            <a:r>
              <a:rPr lang="en-GB" sz="3600" b="1"/>
              <a:t>m 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984375" y="1347788"/>
            <a:ext cx="5730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4000" b="1">
                <a:solidFill>
                  <a:srgbClr val="FF3300"/>
                </a:solidFill>
              </a:rPr>
              <a:t>Th</a:t>
            </a:r>
            <a:r>
              <a:rPr lang="vi-VN" sz="4000" b="1">
                <a:solidFill>
                  <a:srgbClr val="FF3300"/>
                </a:solidFill>
              </a:rPr>
              <a:t>ư</a:t>
            </a:r>
            <a:r>
              <a:rPr lang="en-GB" sz="4000" b="1">
                <a:solidFill>
                  <a:srgbClr val="FF3300"/>
                </a:solidFill>
              </a:rPr>
              <a:t>a chuyện với mẹ.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70438" y="2046288"/>
            <a:ext cx="30972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3000" b="1"/>
              <a:t>- Nam Cao -</a:t>
            </a:r>
          </a:p>
        </p:txBody>
      </p:sp>
      <p:pic>
        <p:nvPicPr>
          <p:cNvPr id="2054" name="Picture 13" descr="ngoc-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025" y="2755900"/>
            <a:ext cx="8639175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utoUpdateAnimBg="0"/>
      <p:bldP spid="717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-2857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4800">
                <a:solidFill>
                  <a:srgbClr val="FF6600"/>
                </a:solidFill>
              </a:rPr>
              <a:t>Th</a:t>
            </a:r>
            <a:r>
              <a:rPr lang="vi-VN" sz="4800">
                <a:solidFill>
                  <a:srgbClr val="FF6600"/>
                </a:solidFill>
              </a:rPr>
              <a:t>ư</a:t>
            </a:r>
            <a:r>
              <a:rPr lang="en-GB" sz="4800">
                <a:solidFill>
                  <a:srgbClr val="FF6600"/>
                </a:solidFill>
              </a:rPr>
              <a:t>a chuyện với mẹ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0" y="3692525"/>
            <a:ext cx="91440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 Mẹ C</a:t>
            </a:r>
            <a:r>
              <a:rPr lang="vi-VN" sz="1400"/>
              <a:t>ươ</a:t>
            </a:r>
            <a:r>
              <a:rPr lang="en-GB" sz="1400"/>
              <a:t>ng nh</a:t>
            </a:r>
            <a:r>
              <a:rPr lang="vi-VN" sz="1400"/>
              <a:t>ư</a:t>
            </a:r>
            <a:r>
              <a:rPr lang="en-GB" sz="1400"/>
              <a:t> </a:t>
            </a:r>
            <a:r>
              <a:rPr lang="vi-VN" sz="1400"/>
              <a:t>đ</a:t>
            </a:r>
            <a:r>
              <a:rPr lang="en-GB" sz="1400"/>
              <a:t>ã hiểu lòng con. Bà cảm </a:t>
            </a:r>
            <a:r>
              <a:rPr lang="vi-VN" sz="1400"/>
              <a:t>đ</a:t>
            </a:r>
            <a:r>
              <a:rPr lang="en-GB" sz="1400"/>
              <a:t>ộng, xoa </a:t>
            </a:r>
            <a:r>
              <a:rPr lang="vi-VN" sz="1400"/>
              <a:t>đ</a:t>
            </a:r>
            <a:r>
              <a:rPr lang="en-GB" sz="1400"/>
              <a:t>ầu C</a:t>
            </a:r>
            <a:r>
              <a:rPr lang="vi-VN" sz="1400"/>
              <a:t>ươ</a:t>
            </a:r>
            <a:r>
              <a:rPr lang="en-GB" sz="1400"/>
              <a:t>ng và bảo: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- Con muốn giúp mẹ nh</a:t>
            </a:r>
            <a:r>
              <a:rPr lang="vi-VN" sz="1400"/>
              <a:t>ư</a:t>
            </a:r>
            <a:r>
              <a:rPr lang="en-GB" sz="1400"/>
              <a:t> thế là phải. Nh</a:t>
            </a:r>
            <a:r>
              <a:rPr lang="vi-VN" sz="1400"/>
              <a:t>ư</a:t>
            </a:r>
            <a:r>
              <a:rPr lang="en-GB" sz="1400"/>
              <a:t>ng biết thầy có chịu nghe không? Nhà ta tuy nghèo nh</a:t>
            </a:r>
            <a:r>
              <a:rPr lang="vi-VN" sz="1400"/>
              <a:t>ư</a:t>
            </a:r>
            <a:r>
              <a:rPr lang="en-GB" sz="1400"/>
              <a:t>ng dòng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dõi quan sang. Không lẽ bây giờ mẹ </a:t>
            </a:r>
            <a:r>
              <a:rPr lang="vi-VN" sz="1400"/>
              <a:t>đ</a:t>
            </a:r>
            <a:r>
              <a:rPr lang="en-GB" sz="1400"/>
              <a:t>ể con phải làm </a:t>
            </a:r>
            <a:r>
              <a:rPr lang="vi-VN" sz="1400"/>
              <a:t>đ</a:t>
            </a:r>
            <a:r>
              <a:rPr lang="en-GB" sz="1400"/>
              <a:t>ầy tớ anh thợ rèn.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C</a:t>
            </a:r>
            <a:r>
              <a:rPr lang="vi-VN" sz="1400"/>
              <a:t>ươ</a:t>
            </a:r>
            <a:r>
              <a:rPr lang="en-GB" sz="1400"/>
              <a:t>ng thấy nghèn nghẹn ở cổ. Em nắm lấy tay mẹ, thiết tha: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- Mẹ </a:t>
            </a:r>
            <a:r>
              <a:rPr lang="vi-VN" sz="1400"/>
              <a:t>ơ</a:t>
            </a:r>
            <a:r>
              <a:rPr lang="en-GB" sz="1400"/>
              <a:t>i, ng</a:t>
            </a:r>
            <a:r>
              <a:rPr lang="vi-VN" sz="1400"/>
              <a:t>ư</a:t>
            </a:r>
            <a:r>
              <a:rPr lang="en-GB" sz="1400"/>
              <a:t>ời ta ai cũng phải có một nghề. Làm  ruộng hay buôn bán, làm thầy hay làm thợ </a:t>
            </a:r>
            <a:r>
              <a:rPr lang="vi-VN" sz="1400"/>
              <a:t>đ</a:t>
            </a:r>
            <a:r>
              <a:rPr lang="en-GB" sz="1400"/>
              <a:t>ều </a:t>
            </a:r>
            <a:r>
              <a:rPr lang="vi-VN" sz="1400"/>
              <a:t>đ</a:t>
            </a:r>
            <a:r>
              <a:rPr lang="en-GB" sz="1400"/>
              <a:t>áng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trọng nh</a:t>
            </a:r>
            <a:r>
              <a:rPr lang="vi-VN" sz="1400"/>
              <a:t>ư</a:t>
            </a:r>
            <a:r>
              <a:rPr lang="en-GB" sz="1400"/>
              <a:t> nhau. Chỉ những ai trộm cắp hay </a:t>
            </a:r>
            <a:r>
              <a:rPr lang="vi-VN" sz="1400"/>
              <a:t>ă</a:t>
            </a:r>
            <a:r>
              <a:rPr lang="en-GB" sz="1400"/>
              <a:t>n bám mới </a:t>
            </a:r>
            <a:r>
              <a:rPr lang="vi-VN" sz="1400"/>
              <a:t>đ</a:t>
            </a:r>
            <a:r>
              <a:rPr lang="en-GB" sz="1400"/>
              <a:t>áng bị coi th</a:t>
            </a:r>
            <a:r>
              <a:rPr lang="vi-VN" sz="1400"/>
              <a:t>ư</a:t>
            </a:r>
            <a:r>
              <a:rPr lang="en-GB" sz="1400"/>
              <a:t>ờng.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Bất giác em lại nhớ </a:t>
            </a:r>
            <a:r>
              <a:rPr lang="vi-VN" sz="1400"/>
              <a:t>đ</a:t>
            </a:r>
            <a:r>
              <a:rPr lang="en-GB" sz="1400"/>
              <a:t>ến ba ng</a:t>
            </a:r>
            <a:r>
              <a:rPr lang="vi-VN" sz="1400"/>
              <a:t>ư</a:t>
            </a:r>
            <a:r>
              <a:rPr lang="en-GB" sz="1400"/>
              <a:t>ời thợ nhễ nhại mồ hôi mà vui vẻ bên tiếng bễ thổi “phì phào”, tiếng búa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con, búa lớn theo nhau </a:t>
            </a:r>
            <a:r>
              <a:rPr lang="vi-VN" sz="1400"/>
              <a:t>đ</a:t>
            </a:r>
            <a:r>
              <a:rPr lang="en-GB" sz="1400"/>
              <a:t>ập “cúc cắc” và những tàn lửa </a:t>
            </a:r>
            <a:r>
              <a:rPr lang="vi-VN" sz="1400"/>
              <a:t>đ</a:t>
            </a:r>
            <a:r>
              <a:rPr lang="en-GB" sz="1400"/>
              <a:t>ỏ hồng, bắn tóe lên nh</a:t>
            </a:r>
            <a:r>
              <a:rPr lang="vi-VN" sz="1400"/>
              <a:t>ư</a:t>
            </a:r>
            <a:r>
              <a:rPr lang="en-GB" sz="1400"/>
              <a:t> khi </a:t>
            </a:r>
            <a:r>
              <a:rPr lang="vi-VN" sz="1400"/>
              <a:t>đ</a:t>
            </a:r>
            <a:r>
              <a:rPr lang="en-GB" sz="1400"/>
              <a:t>ốt cây bông.</a:t>
            </a:r>
          </a:p>
          <a:p>
            <a:pPr algn="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600" b="1" i="1"/>
              <a:t>Nam Cao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0" y="487363"/>
            <a:ext cx="9144000" cy="269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Từ ngày phải nghỉ học, C</a:t>
            </a:r>
            <a:r>
              <a:rPr lang="vi-VN" sz="1400"/>
              <a:t>ươ</a:t>
            </a:r>
            <a:r>
              <a:rPr lang="en-GB" sz="1400"/>
              <a:t>ng </a:t>
            </a:r>
            <a:r>
              <a:rPr lang="vi-VN" sz="1400"/>
              <a:t>đ</a:t>
            </a:r>
            <a:r>
              <a:rPr lang="en-GB" sz="1400"/>
              <a:t>âm ra nhớ cái lò rèn cạnh tr</a:t>
            </a:r>
            <a:r>
              <a:rPr lang="vi-VN" sz="1400"/>
              <a:t>ư</a:t>
            </a:r>
            <a:r>
              <a:rPr lang="en-GB" sz="1400"/>
              <a:t>ờng. Một hôm, em ngỏ ý với mẹ: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- Mẹ nói với thầy cho con </a:t>
            </a:r>
            <a:r>
              <a:rPr lang="vi-VN" sz="1400"/>
              <a:t>đ</a:t>
            </a:r>
            <a:r>
              <a:rPr lang="en-GB" sz="1400"/>
              <a:t>i học nghề rèn.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Mẹ C</a:t>
            </a:r>
            <a:r>
              <a:rPr lang="vi-VN" sz="1400"/>
              <a:t>ươ</a:t>
            </a:r>
            <a:r>
              <a:rPr lang="en-GB" sz="1400"/>
              <a:t>ng </a:t>
            </a:r>
            <a:r>
              <a:rPr lang="vi-VN" sz="1400"/>
              <a:t>đ</a:t>
            </a:r>
            <a:r>
              <a:rPr lang="en-GB" sz="1400"/>
              <a:t>ã nghe rõ mồn một lời con, nh</a:t>
            </a:r>
            <a:r>
              <a:rPr lang="vi-VN" sz="1400"/>
              <a:t>ư</a:t>
            </a:r>
            <a:r>
              <a:rPr lang="en-GB" sz="1400"/>
              <a:t>ng bà vẫn hỏi lại: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- Con vừa bảo gì 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- Mẹ xin thầy cho con </a:t>
            </a:r>
            <a:r>
              <a:rPr lang="vi-VN" sz="1400"/>
              <a:t>đ</a:t>
            </a:r>
            <a:r>
              <a:rPr lang="en-GB" sz="1400"/>
              <a:t>i làm thợ rèn.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- Ai xui con thế 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C</a:t>
            </a:r>
            <a:r>
              <a:rPr lang="vi-VN" sz="1400"/>
              <a:t>ươ</a:t>
            </a:r>
            <a:r>
              <a:rPr lang="en-GB" sz="1400"/>
              <a:t>ng cố cắt nghĩa cho mẹ hiểu: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     - Th</a:t>
            </a:r>
            <a:r>
              <a:rPr lang="vi-VN" sz="1400"/>
              <a:t>ư</a:t>
            </a:r>
            <a:r>
              <a:rPr lang="en-GB" sz="1400"/>
              <a:t>a mẹ, tự ý con muốn thế. Con th</a:t>
            </a:r>
            <a:r>
              <a:rPr lang="vi-VN" sz="1400"/>
              <a:t>ươ</a:t>
            </a:r>
            <a:r>
              <a:rPr lang="en-GB" sz="1400"/>
              <a:t>ng mẹ vất vả, </a:t>
            </a:r>
            <a:r>
              <a:rPr lang="vi-VN" sz="1400"/>
              <a:t>đ</a:t>
            </a:r>
            <a:r>
              <a:rPr lang="en-GB" sz="1400"/>
              <a:t>ã phải nuôi bằng ấy </a:t>
            </a:r>
            <a:r>
              <a:rPr lang="vi-VN" sz="1400"/>
              <a:t>đ</a:t>
            </a:r>
            <a:r>
              <a:rPr lang="en-GB" sz="1400"/>
              <a:t>ứa em  lại còn phải nuôi con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400"/>
              <a:t>… Con muốn học một nghề </a:t>
            </a:r>
            <a:r>
              <a:rPr lang="vi-VN" sz="1400"/>
              <a:t>đ</a:t>
            </a:r>
            <a:r>
              <a:rPr lang="en-GB" sz="1400"/>
              <a:t>ể kiếm sống …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4757738" y="1943100"/>
            <a:ext cx="27860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2800" b="1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819400" y="30099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endParaRPr lang="en-US" sz="2800" b="1">
              <a:solidFill>
                <a:srgbClr val="33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857250" y="4800600"/>
            <a:ext cx="10334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endParaRPr lang="en-US" sz="2800" b="1">
              <a:solidFill>
                <a:srgbClr val="33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2984500" y="4019550"/>
            <a:ext cx="30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2800" b="1">
              <a:solidFill>
                <a:srgbClr val="33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sz="240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3600" b="1" u="sng">
                <a:solidFill>
                  <a:srgbClr val="DB44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ĐỌC ĐÚNG CÂU 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1644650"/>
            <a:ext cx="9144000" cy="526256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       </a:t>
            </a:r>
            <a:r>
              <a:rPr lang="en-GB" sz="2400">
                <a:solidFill>
                  <a:srgbClr val="000000"/>
                </a:solidFill>
              </a:rPr>
              <a:t>KHÔNG LẼ BÂY GIỜ MẸ ĐỂ CON PHẢI LÀM ĐẦY TỚ ANH THỢ RÈN.</a:t>
            </a:r>
          </a:p>
          <a:p>
            <a:pPr algn="ctr" eaLnBrk="1" hangingPunct="1">
              <a:spcBef>
                <a:spcPct val="50000"/>
              </a:spcBef>
            </a:pPr>
            <a:endParaRPr lang="en-GB" sz="24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</a:rPr>
              <a:t>BẤT GIÁC, EM LẠI NHỚ ĐẾN BA NG</a:t>
            </a:r>
            <a:r>
              <a:rPr lang="vi-VN" sz="2400">
                <a:solidFill>
                  <a:srgbClr val="000000"/>
                </a:solidFill>
              </a:rPr>
              <a:t>Ư</a:t>
            </a:r>
            <a:r>
              <a:rPr lang="en-GB" sz="2400">
                <a:solidFill>
                  <a:srgbClr val="000000"/>
                </a:solidFill>
              </a:rPr>
              <a:t>ỜI THỢ NHỄ 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</a:rPr>
              <a:t>NHẠI MỒ HÔI  MÀ VUI VẺ BÊN TIẾNG BỄ THỔI “PHÌ 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</a:rPr>
              <a:t> PHÀO”, TIẾNG BÚA CON, BÚA LỚN THEO NHAU ĐẬP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</a:rPr>
              <a:t> “CÚC CẮC”  VÀ NHỮNG TÀN LỬA ĐỎ HỒNG, BẮN TOÉ 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000000"/>
                </a:solidFill>
              </a:rPr>
              <a:t>LÊN NH</a:t>
            </a:r>
            <a:r>
              <a:rPr lang="vi-VN" sz="2400">
                <a:solidFill>
                  <a:srgbClr val="000000"/>
                </a:solidFill>
              </a:rPr>
              <a:t>Ư</a:t>
            </a:r>
            <a:r>
              <a:rPr lang="en-GB" sz="2400">
                <a:solidFill>
                  <a:srgbClr val="000000"/>
                </a:solidFill>
              </a:rPr>
              <a:t> KHI ĐỐT CÂY BÔNG.</a:t>
            </a:r>
          </a:p>
          <a:p>
            <a:pPr eaLnBrk="1" hangingPunct="1">
              <a:spcBef>
                <a:spcPct val="50000"/>
              </a:spcBef>
            </a:pPr>
            <a:endParaRPr lang="en-GB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622425" y="5840413"/>
            <a:ext cx="2713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/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 flipH="1">
            <a:off x="7440613" y="428625"/>
            <a:ext cx="920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sz="240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</a:t>
            </a:r>
            <a:endParaRPr lang="en-US" sz="3600" b="1" u="sng">
              <a:solidFill>
                <a:srgbClr val="DB440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0" y="1506538"/>
            <a:ext cx="9144000" cy="4117975"/>
          </a:xfrm>
          <a:prstGeom prst="rect">
            <a:avLst/>
          </a:prstGeom>
          <a:solidFill>
            <a:srgbClr val="FFCCFF"/>
          </a:solidFill>
          <a:ln w="9525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srgbClr val="000000"/>
                </a:solidFill>
              </a:rPr>
              <a:t>Từ ngày phải nghỉ học, C</a:t>
            </a:r>
            <a:r>
              <a:rPr lang="vi-VN" sz="2400">
                <a:solidFill>
                  <a:srgbClr val="000000"/>
                </a:solidFill>
              </a:rPr>
              <a:t>ươ</a:t>
            </a:r>
            <a:r>
              <a:rPr lang="en-GB" sz="2400">
                <a:solidFill>
                  <a:srgbClr val="000000"/>
                </a:solidFill>
              </a:rPr>
              <a:t>ng </a:t>
            </a:r>
            <a:r>
              <a:rPr lang="vi-VN" sz="2400">
                <a:solidFill>
                  <a:srgbClr val="000000"/>
                </a:solidFill>
              </a:rPr>
              <a:t>đ</a:t>
            </a:r>
            <a:r>
              <a:rPr lang="en-GB" sz="2400">
                <a:solidFill>
                  <a:srgbClr val="000000"/>
                </a:solidFill>
              </a:rPr>
              <a:t>âm ra nhớ cái lò rèn cạnh tr</a:t>
            </a:r>
            <a:r>
              <a:rPr lang="vi-VN" sz="2400">
                <a:solidFill>
                  <a:srgbClr val="000000"/>
                </a:solidFill>
              </a:rPr>
              <a:t>ư</a:t>
            </a:r>
            <a:r>
              <a:rPr lang="en-GB" sz="2400">
                <a:solidFill>
                  <a:srgbClr val="000000"/>
                </a:solidFill>
              </a:rPr>
              <a:t>ờng. Một hôm, em ngỏ ý với mẹ:</a:t>
            </a:r>
          </a:p>
          <a:p>
            <a:r>
              <a:rPr lang="en-GB" sz="2400">
                <a:solidFill>
                  <a:srgbClr val="000000"/>
                </a:solidFill>
              </a:rPr>
              <a:t>     - Mẹ nói với thầy cho con </a:t>
            </a:r>
            <a:r>
              <a:rPr lang="vi-VN" sz="2400">
                <a:solidFill>
                  <a:srgbClr val="000000"/>
                </a:solidFill>
              </a:rPr>
              <a:t>đ</a:t>
            </a:r>
            <a:r>
              <a:rPr lang="en-GB" sz="2400">
                <a:solidFill>
                  <a:srgbClr val="000000"/>
                </a:solidFill>
              </a:rPr>
              <a:t>i học nghề rèn.</a:t>
            </a:r>
          </a:p>
          <a:p>
            <a:r>
              <a:rPr lang="en-GB" sz="2400">
                <a:solidFill>
                  <a:srgbClr val="000000"/>
                </a:solidFill>
              </a:rPr>
              <a:t>     Mẹ C</a:t>
            </a:r>
            <a:r>
              <a:rPr lang="vi-VN" sz="2400">
                <a:solidFill>
                  <a:srgbClr val="000000"/>
                </a:solidFill>
              </a:rPr>
              <a:t>ươ</a:t>
            </a:r>
            <a:r>
              <a:rPr lang="en-GB" sz="2400">
                <a:solidFill>
                  <a:srgbClr val="000000"/>
                </a:solidFill>
              </a:rPr>
              <a:t>ng </a:t>
            </a:r>
            <a:r>
              <a:rPr lang="vi-VN" sz="2400">
                <a:solidFill>
                  <a:srgbClr val="000000"/>
                </a:solidFill>
              </a:rPr>
              <a:t>đ</a:t>
            </a:r>
            <a:r>
              <a:rPr lang="en-GB" sz="2400">
                <a:solidFill>
                  <a:srgbClr val="000000"/>
                </a:solidFill>
              </a:rPr>
              <a:t>ã nghe rõ mồn một lời con, nh</a:t>
            </a:r>
            <a:r>
              <a:rPr lang="vi-VN" sz="2400">
                <a:solidFill>
                  <a:srgbClr val="000000"/>
                </a:solidFill>
              </a:rPr>
              <a:t>ư</a:t>
            </a:r>
            <a:r>
              <a:rPr lang="en-GB" sz="2400">
                <a:solidFill>
                  <a:srgbClr val="000000"/>
                </a:solidFill>
              </a:rPr>
              <a:t>ng bà vẫn hỏi lại: </a:t>
            </a:r>
          </a:p>
          <a:p>
            <a:r>
              <a:rPr lang="en-GB" sz="2400">
                <a:solidFill>
                  <a:srgbClr val="000000"/>
                </a:solidFill>
              </a:rPr>
              <a:t>     - Con vừa bảo gì ?</a:t>
            </a:r>
          </a:p>
          <a:p>
            <a:r>
              <a:rPr lang="en-GB" sz="2400">
                <a:solidFill>
                  <a:srgbClr val="000000"/>
                </a:solidFill>
              </a:rPr>
              <a:t>     - Mẹ xin thầy cho con </a:t>
            </a:r>
            <a:r>
              <a:rPr lang="vi-VN" sz="2400">
                <a:solidFill>
                  <a:srgbClr val="000000"/>
                </a:solidFill>
              </a:rPr>
              <a:t>đ</a:t>
            </a:r>
            <a:r>
              <a:rPr lang="en-GB" sz="2400">
                <a:solidFill>
                  <a:srgbClr val="000000"/>
                </a:solidFill>
              </a:rPr>
              <a:t>i làm thợ rèn.</a:t>
            </a:r>
          </a:p>
          <a:p>
            <a:r>
              <a:rPr lang="en-GB" sz="2400">
                <a:solidFill>
                  <a:srgbClr val="000000"/>
                </a:solidFill>
              </a:rPr>
              <a:t>     - Ai xui con thế ?</a:t>
            </a:r>
          </a:p>
          <a:p>
            <a:r>
              <a:rPr lang="en-GB" sz="2400">
                <a:solidFill>
                  <a:srgbClr val="000000"/>
                </a:solidFill>
              </a:rPr>
              <a:t>     C</a:t>
            </a:r>
            <a:r>
              <a:rPr lang="vi-VN" sz="2400">
                <a:solidFill>
                  <a:srgbClr val="000000"/>
                </a:solidFill>
              </a:rPr>
              <a:t>ươ</a:t>
            </a:r>
            <a:r>
              <a:rPr lang="en-GB" sz="2400">
                <a:solidFill>
                  <a:srgbClr val="000000"/>
                </a:solidFill>
              </a:rPr>
              <a:t>ng cố cắt nghĩa cho mẹ hiểu:</a:t>
            </a:r>
          </a:p>
          <a:p>
            <a:r>
              <a:rPr lang="en-GB" sz="2400">
                <a:solidFill>
                  <a:srgbClr val="000000"/>
                </a:solidFill>
              </a:rPr>
              <a:t>     - Th</a:t>
            </a:r>
            <a:r>
              <a:rPr lang="vi-VN" sz="2400">
                <a:solidFill>
                  <a:srgbClr val="000000"/>
                </a:solidFill>
              </a:rPr>
              <a:t>ư</a:t>
            </a:r>
            <a:r>
              <a:rPr lang="en-GB" sz="2400">
                <a:solidFill>
                  <a:srgbClr val="000000"/>
                </a:solidFill>
              </a:rPr>
              <a:t>a mẹ, tự ý con muốn thế. Con th</a:t>
            </a:r>
            <a:r>
              <a:rPr lang="vi-VN" sz="2400">
                <a:solidFill>
                  <a:srgbClr val="000000"/>
                </a:solidFill>
              </a:rPr>
              <a:t>ươ</a:t>
            </a:r>
            <a:r>
              <a:rPr lang="en-GB" sz="2400">
                <a:solidFill>
                  <a:srgbClr val="000000"/>
                </a:solidFill>
              </a:rPr>
              <a:t>ng mẹ vất vả, </a:t>
            </a:r>
            <a:r>
              <a:rPr lang="vi-VN" sz="2400">
                <a:solidFill>
                  <a:srgbClr val="000000"/>
                </a:solidFill>
              </a:rPr>
              <a:t>đ</a:t>
            </a:r>
            <a:r>
              <a:rPr lang="en-GB" sz="2400">
                <a:solidFill>
                  <a:srgbClr val="000000"/>
                </a:solidFill>
              </a:rPr>
              <a:t>ã phải nuôi bằng ấy </a:t>
            </a:r>
            <a:r>
              <a:rPr lang="vi-VN" sz="2400">
                <a:solidFill>
                  <a:srgbClr val="000000"/>
                </a:solidFill>
              </a:rPr>
              <a:t>đ</a:t>
            </a:r>
            <a:r>
              <a:rPr lang="en-GB" sz="2400">
                <a:solidFill>
                  <a:srgbClr val="000000"/>
                </a:solidFill>
              </a:rPr>
              <a:t>ứa em  lại còn phải nuôi con … Con muốn học một nghề </a:t>
            </a:r>
            <a:r>
              <a:rPr lang="vi-VN" sz="2400">
                <a:solidFill>
                  <a:srgbClr val="000000"/>
                </a:solidFill>
              </a:rPr>
              <a:t>đ</a:t>
            </a:r>
            <a:r>
              <a:rPr lang="en-GB" sz="2400">
                <a:solidFill>
                  <a:srgbClr val="000000"/>
                </a:solidFill>
              </a:rPr>
              <a:t>ể kiếm sống … 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0" y="5635625"/>
            <a:ext cx="8824913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chemeClr val="hlink"/>
                </a:solidFill>
              </a:rPr>
              <a:t>1, C</a:t>
            </a:r>
            <a:r>
              <a:rPr lang="vi-VN" sz="2800" i="1">
                <a:solidFill>
                  <a:schemeClr val="hlink"/>
                </a:solidFill>
              </a:rPr>
              <a:t>ươ</a:t>
            </a:r>
            <a:r>
              <a:rPr lang="en-US" sz="2800" i="1">
                <a:solidFill>
                  <a:schemeClr val="hlink"/>
                </a:solidFill>
              </a:rPr>
              <a:t>ng </a:t>
            </a:r>
            <a:r>
              <a:rPr lang="vi-VN" sz="2800" i="1">
                <a:solidFill>
                  <a:schemeClr val="hlink"/>
                </a:solidFill>
              </a:rPr>
              <a:t>ư</a:t>
            </a:r>
            <a:r>
              <a:rPr lang="en-US" sz="2800" i="1">
                <a:solidFill>
                  <a:schemeClr val="hlink"/>
                </a:solidFill>
              </a:rPr>
              <a:t>ớc m</a:t>
            </a:r>
            <a:r>
              <a:rPr lang="vi-VN" sz="2800" i="1">
                <a:solidFill>
                  <a:schemeClr val="hlink"/>
                </a:solidFill>
              </a:rPr>
              <a:t>ơ</a:t>
            </a:r>
            <a:r>
              <a:rPr lang="en-US" sz="2800" i="1">
                <a:solidFill>
                  <a:schemeClr val="hlink"/>
                </a:solidFill>
              </a:rPr>
              <a:t> </a:t>
            </a:r>
            <a:r>
              <a:rPr lang="vi-VN" sz="2800" i="1">
                <a:solidFill>
                  <a:schemeClr val="hlink"/>
                </a:solidFill>
              </a:rPr>
              <a:t>đư</a:t>
            </a:r>
            <a:r>
              <a:rPr lang="en-US" sz="2800" i="1">
                <a:solidFill>
                  <a:schemeClr val="hlink"/>
                </a:solidFill>
              </a:rPr>
              <a:t>ợc học nghề gì?</a:t>
            </a:r>
          </a:p>
          <a:p>
            <a:pPr>
              <a:spcBef>
                <a:spcPct val="50000"/>
              </a:spcBef>
            </a:pPr>
            <a:r>
              <a:rPr lang="en-US" sz="2800" i="1">
                <a:solidFill>
                  <a:schemeClr val="hlink"/>
                </a:solidFill>
              </a:rPr>
              <a:t>2, C</a:t>
            </a:r>
            <a:r>
              <a:rPr lang="vi-VN" sz="2800" i="1">
                <a:solidFill>
                  <a:schemeClr val="hlink"/>
                </a:solidFill>
              </a:rPr>
              <a:t>ươ</a:t>
            </a:r>
            <a:r>
              <a:rPr lang="en-US" sz="2800" i="1">
                <a:solidFill>
                  <a:schemeClr val="hlink"/>
                </a:solidFill>
              </a:rPr>
              <a:t>ng xin học nghề rèn </a:t>
            </a:r>
            <a:r>
              <a:rPr lang="vi-VN" sz="2800" i="1">
                <a:solidFill>
                  <a:schemeClr val="hlink"/>
                </a:solidFill>
              </a:rPr>
              <a:t>đ</a:t>
            </a:r>
            <a:r>
              <a:rPr lang="en-US" sz="2800" i="1">
                <a:solidFill>
                  <a:schemeClr val="hlink"/>
                </a:solidFill>
              </a:rPr>
              <a:t>ể làm gì?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0" y="1143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i="1">
                <a:solidFill>
                  <a:srgbClr val="FF3300"/>
                </a:solidFill>
              </a:rPr>
              <a:t>Y’ 1: </a:t>
            </a:r>
            <a:r>
              <a:rPr lang="vi-VN" sz="4000" i="1">
                <a:solidFill>
                  <a:srgbClr val="FF3300"/>
                </a:solidFill>
              </a:rPr>
              <a:t>Ư</a:t>
            </a:r>
            <a:r>
              <a:rPr lang="en-US" sz="4000" i="1">
                <a:solidFill>
                  <a:srgbClr val="FF3300"/>
                </a:solidFill>
              </a:rPr>
              <a:t>ớc m</a:t>
            </a:r>
            <a:r>
              <a:rPr lang="vi-VN" sz="4000" i="1">
                <a:solidFill>
                  <a:srgbClr val="FF3300"/>
                </a:solidFill>
              </a:rPr>
              <a:t>ơ</a:t>
            </a:r>
            <a:r>
              <a:rPr lang="en-US" sz="4000" i="1">
                <a:solidFill>
                  <a:srgbClr val="FF3300"/>
                </a:solidFill>
              </a:rPr>
              <a:t> của C</a:t>
            </a:r>
            <a:r>
              <a:rPr lang="vi-VN" sz="4000" i="1">
                <a:solidFill>
                  <a:srgbClr val="FF3300"/>
                </a:solidFill>
              </a:rPr>
              <a:t>ươ</a:t>
            </a:r>
            <a:r>
              <a:rPr lang="en-US" sz="4000" i="1">
                <a:solidFill>
                  <a:srgbClr val="FF3300"/>
                </a:solidFill>
              </a:rPr>
              <a:t>ng trở thành thợ rèn </a:t>
            </a:r>
            <a:r>
              <a:rPr lang="vi-VN" sz="4000" i="1">
                <a:solidFill>
                  <a:srgbClr val="FF3300"/>
                </a:solidFill>
              </a:rPr>
              <a:t>đ</a:t>
            </a:r>
            <a:r>
              <a:rPr lang="en-US" sz="4000" i="1">
                <a:solidFill>
                  <a:srgbClr val="FF3300"/>
                </a:solidFill>
              </a:rPr>
              <a:t>ể giúp </a:t>
            </a:r>
            <a:r>
              <a:rPr lang="vi-VN" sz="4000" i="1">
                <a:solidFill>
                  <a:srgbClr val="FF3300"/>
                </a:solidFill>
              </a:rPr>
              <a:t>đ</a:t>
            </a:r>
            <a:r>
              <a:rPr lang="en-US" sz="4000" i="1">
                <a:solidFill>
                  <a:srgbClr val="FF3300"/>
                </a:solidFill>
              </a:rPr>
              <a:t>ỡ mẹ.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/>
      <p:bldP spid="92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i="1" dirty="0" smtClean="0">
                <a:solidFill>
                  <a:srgbClr val="FF3300"/>
                </a:solidFill>
              </a:rPr>
              <a:t>Y</a:t>
            </a:r>
            <a:r>
              <a:rPr lang="en-US" sz="4000" i="1" smtClean="0">
                <a:solidFill>
                  <a:srgbClr val="FF3300"/>
                </a:solidFill>
              </a:rPr>
              <a:t>’ 2:C</a:t>
            </a:r>
            <a:r>
              <a:rPr lang="vi-VN" sz="4000" i="1" smtClean="0">
                <a:solidFill>
                  <a:srgbClr val="FF3300"/>
                </a:solidFill>
              </a:rPr>
              <a:t>ươ</a:t>
            </a:r>
            <a:r>
              <a:rPr lang="en-US" sz="4000" i="1" smtClean="0">
                <a:solidFill>
                  <a:srgbClr val="FF3300"/>
                </a:solidFill>
              </a:rPr>
              <a:t>ng thuyết phục </a:t>
            </a:r>
            <a:r>
              <a:rPr lang="vi-VN" sz="4000" i="1" smtClean="0">
                <a:solidFill>
                  <a:srgbClr val="FF3300"/>
                </a:solidFill>
              </a:rPr>
              <a:t>đ</a:t>
            </a:r>
            <a:r>
              <a:rPr lang="en-US" sz="4000" i="1" smtClean="0">
                <a:solidFill>
                  <a:srgbClr val="FF3300"/>
                </a:solidFill>
              </a:rPr>
              <a:t>ể mẹ hiểu và </a:t>
            </a:r>
            <a:r>
              <a:rPr lang="vi-VN" sz="4000" i="1" smtClean="0">
                <a:solidFill>
                  <a:srgbClr val="FF3300"/>
                </a:solidFill>
              </a:rPr>
              <a:t>đ</a:t>
            </a:r>
            <a:r>
              <a:rPr lang="en-US" sz="4000" i="1" smtClean="0">
                <a:solidFill>
                  <a:srgbClr val="FF3300"/>
                </a:solidFill>
              </a:rPr>
              <a:t>ồng ý với </a:t>
            </a:r>
            <a:r>
              <a:rPr lang="en-US" sz="4000" i="1" dirty="0" err="1" smtClean="0">
                <a:solidFill>
                  <a:srgbClr val="FF3300"/>
                </a:solidFill>
              </a:rPr>
              <a:t>em</a:t>
            </a:r>
            <a:endParaRPr lang="en-US" sz="4000" i="1" dirty="0" smtClean="0">
              <a:solidFill>
                <a:srgbClr val="FF3300"/>
              </a:solidFill>
            </a:endParaRPr>
          </a:p>
        </p:txBody>
      </p:sp>
      <p:sp>
        <p:nvSpPr>
          <p:cNvPr id="1269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866900"/>
            <a:ext cx="9144000" cy="5346700"/>
          </a:xfrm>
          <a:solidFill>
            <a:srgbClr val="FFCCFF"/>
          </a:solidFill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smtClean="0">
                <a:effectLst/>
              </a:rPr>
              <a:t>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smtClean="0">
                <a:effectLst/>
              </a:rPr>
              <a:t>         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Mẹ C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ươ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ng nh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ã hiểu lòng con. Bà cảm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ộng, xoa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ầu C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ươ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ng và bảo: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smtClean="0">
                <a:solidFill>
                  <a:srgbClr val="000000"/>
                </a:solidFill>
                <a:effectLst/>
              </a:rPr>
              <a:t>         - Con muốn giúp mẹ nh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 thế là phải. Nh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ng biết thầy có chịu nghe không? Nhà ta tuy nghèo nh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ng dòng dõi quan sang. Không lẽ bây giờ mẹ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ể con phải làm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ầy tớ anh thợ rèn.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smtClean="0">
                <a:solidFill>
                  <a:srgbClr val="000000"/>
                </a:solidFill>
                <a:effectLst/>
              </a:rPr>
              <a:t>        C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ươ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ng thấy nghèn nghẹn ở cổ. Em nắm lấy tay mẹ, thiết tha: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smtClean="0">
                <a:solidFill>
                  <a:srgbClr val="000000"/>
                </a:solidFill>
                <a:effectLst/>
              </a:rPr>
              <a:t>         - Mẹ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ơ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i! Ng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ời ta ai cũng phải có một nghề. Làm  ruộng hay buôn bán, làm thầy hay làm thợ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ều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áng trọng nh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 nhau. Chỉ những ai trộm cắp hay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ă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n bám mới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áng bị coi th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ờng.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smtClean="0">
                <a:solidFill>
                  <a:srgbClr val="000000"/>
                </a:solidFill>
                <a:effectLst/>
              </a:rPr>
              <a:t>         Bất giác em lại nhớ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ến ba ng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ời thợ nhễ nhại mồ hôi mà vui vẻ bên tiếng bễ thổi “phì phào”, tiếng búa con, búa lớn theo nhau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ập “cúc cắc” và những tàn lửa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ỏ hồng, bắn tóe lên nh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ư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 khi </a:t>
            </a:r>
            <a:r>
              <a:rPr lang="vi-VN" sz="2400" smtClean="0">
                <a:solidFill>
                  <a:srgbClr val="000000"/>
                </a:solidFill>
                <a:effectLst/>
              </a:rPr>
              <a:t>đ</a:t>
            </a:r>
            <a:r>
              <a:rPr lang="en-GB" sz="2400" smtClean="0">
                <a:solidFill>
                  <a:srgbClr val="000000"/>
                </a:solidFill>
                <a:effectLst/>
              </a:rPr>
              <a:t>ốt cây bông.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build="p" animBg="1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</TotalTime>
  <Words>910</Words>
  <Application>Microsoft Office PowerPoint</Application>
  <PresentationFormat>On-screen Show (4:3)</PresentationFormat>
  <Paragraphs>54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Clouds</vt:lpstr>
      <vt:lpstr>Slide 1</vt:lpstr>
      <vt:lpstr>Slide 2</vt:lpstr>
      <vt:lpstr>Slide 3</vt:lpstr>
      <vt:lpstr>Slide 4</vt:lpstr>
      <vt:lpstr>Y’ 2:Cương thuyết phục để mẹ hiểu và đồng ý với em</vt:lpstr>
    </vt:vector>
  </TitlesOfParts>
  <Company>Hanoi - Amsterdam Shcool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 HUONG</dc:creator>
  <cp:lastModifiedBy>CSTeam</cp:lastModifiedBy>
  <cp:revision>57</cp:revision>
  <dcterms:created xsi:type="dcterms:W3CDTF">2005-10-25T05:12:26Z</dcterms:created>
  <dcterms:modified xsi:type="dcterms:W3CDTF">2016-06-30T01:34:34Z</dcterms:modified>
</cp:coreProperties>
</file>